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8" r:id="rId1"/>
  </p:sldMasterIdLst>
  <p:notesMasterIdLst>
    <p:notesMasterId r:id="rId35"/>
  </p:notesMasterIdLst>
  <p:sldIdLst>
    <p:sldId id="342" r:id="rId2"/>
    <p:sldId id="307" r:id="rId3"/>
    <p:sldId id="308" r:id="rId4"/>
    <p:sldId id="312" r:id="rId5"/>
    <p:sldId id="313" r:id="rId6"/>
    <p:sldId id="314" r:id="rId7"/>
    <p:sldId id="315" r:id="rId8"/>
    <p:sldId id="316" r:id="rId9"/>
    <p:sldId id="317" r:id="rId10"/>
    <p:sldId id="318" r:id="rId11"/>
    <p:sldId id="320" r:id="rId12"/>
    <p:sldId id="322" r:id="rId13"/>
    <p:sldId id="323" r:id="rId14"/>
    <p:sldId id="324" r:id="rId15"/>
    <p:sldId id="325" r:id="rId16"/>
    <p:sldId id="328" r:id="rId17"/>
    <p:sldId id="329" r:id="rId18"/>
    <p:sldId id="330" r:id="rId19"/>
    <p:sldId id="256" r:id="rId20"/>
    <p:sldId id="257" r:id="rId21"/>
    <p:sldId id="258" r:id="rId22"/>
    <p:sldId id="259" r:id="rId23"/>
    <p:sldId id="260" r:id="rId24"/>
    <p:sldId id="263" r:id="rId25"/>
    <p:sldId id="271" r:id="rId26"/>
    <p:sldId id="282" r:id="rId27"/>
    <p:sldId id="272" r:id="rId28"/>
    <p:sldId id="335" r:id="rId29"/>
    <p:sldId id="336" r:id="rId30"/>
    <p:sldId id="337" r:id="rId31"/>
    <p:sldId id="340" r:id="rId32"/>
    <p:sldId id="339" r:id="rId33"/>
    <p:sldId id="341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503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36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2076D8-07F2-48F4-BC5A-49DE20803A50}" type="datetimeFigureOut">
              <a:rPr lang="ru-RU" smtClean="0"/>
              <a:pPr/>
              <a:t>28.03.2025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BB07EC-5346-45B1-A001-24C8B6D04A7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579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9213" y="877888"/>
            <a:ext cx="4219575" cy="316547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23555" name="Заметки 2"/>
          <p:cNvSpPr txBox="1">
            <a:spLocks noGrp="1"/>
          </p:cNvSpPr>
          <p:nvPr>
            <p:ph type="body" sz="quarter" idx="1"/>
          </p:nvPr>
        </p:nvSpPr>
        <p:spPr bwMode="auto">
          <a:xfrm>
            <a:off x="1061392" y="4350019"/>
            <a:ext cx="4740978" cy="351368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>
              <a:spcBef>
                <a:spcPct val="0"/>
              </a:spcBef>
            </a:pPr>
            <a:endParaRPr altLang="ru-RU" sz="2100">
              <a:solidFill>
                <a:srgbClr val="000000"/>
              </a:solidFill>
              <a:latin typeface="Thorndale"/>
              <a:ea typeface="Microsoft YaHei" pitchFamily="34" charset="-122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0321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9213" y="877888"/>
            <a:ext cx="4219575" cy="316547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34819" name="Заметки 2"/>
          <p:cNvSpPr txBox="1">
            <a:spLocks noGrp="1"/>
          </p:cNvSpPr>
          <p:nvPr>
            <p:ph type="body" sz="quarter" idx="1"/>
          </p:nvPr>
        </p:nvSpPr>
        <p:spPr bwMode="auto">
          <a:xfrm>
            <a:off x="1061392" y="4350019"/>
            <a:ext cx="4740978" cy="351368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>
              <a:spcBef>
                <a:spcPct val="0"/>
              </a:spcBef>
            </a:pPr>
            <a:endParaRPr altLang="ru-RU" sz="2100">
              <a:solidFill>
                <a:srgbClr val="000000"/>
              </a:solidFill>
              <a:latin typeface="Thorndale"/>
              <a:ea typeface="Microsoft YaHei" pitchFamily="34" charset="-122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3781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9213" y="877888"/>
            <a:ext cx="4219575" cy="316547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35843" name="Заметки 2"/>
          <p:cNvSpPr txBox="1">
            <a:spLocks noGrp="1"/>
          </p:cNvSpPr>
          <p:nvPr>
            <p:ph type="body" sz="quarter" idx="1"/>
          </p:nvPr>
        </p:nvSpPr>
        <p:spPr bwMode="auto">
          <a:xfrm>
            <a:off x="1061392" y="4350019"/>
            <a:ext cx="4740978" cy="351368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>
              <a:spcBef>
                <a:spcPct val="0"/>
              </a:spcBef>
            </a:pPr>
            <a:endParaRPr altLang="ru-RU" sz="2100">
              <a:solidFill>
                <a:srgbClr val="000000"/>
              </a:solidFill>
              <a:latin typeface="Thorndale"/>
              <a:ea typeface="Microsoft YaHei" pitchFamily="34" charset="-122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9772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9213" y="877888"/>
            <a:ext cx="4219575" cy="316547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36867" name="Заметки 2"/>
          <p:cNvSpPr txBox="1">
            <a:spLocks noGrp="1"/>
          </p:cNvSpPr>
          <p:nvPr>
            <p:ph type="body" sz="quarter" idx="1"/>
          </p:nvPr>
        </p:nvSpPr>
        <p:spPr bwMode="auto">
          <a:xfrm>
            <a:off x="1061392" y="4350019"/>
            <a:ext cx="4740978" cy="351368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>
              <a:spcBef>
                <a:spcPct val="0"/>
              </a:spcBef>
            </a:pPr>
            <a:endParaRPr altLang="ru-RU" sz="2100">
              <a:solidFill>
                <a:srgbClr val="000000"/>
              </a:solidFill>
              <a:latin typeface="Thorndale"/>
              <a:ea typeface="Microsoft YaHei" pitchFamily="34" charset="-122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63646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9213" y="877888"/>
            <a:ext cx="4219575" cy="316547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39939" name="Заметки 2"/>
          <p:cNvSpPr txBox="1">
            <a:spLocks noGrp="1"/>
          </p:cNvSpPr>
          <p:nvPr>
            <p:ph type="body" sz="quarter" idx="1"/>
          </p:nvPr>
        </p:nvSpPr>
        <p:spPr bwMode="auto">
          <a:xfrm>
            <a:off x="1061392" y="4350019"/>
            <a:ext cx="4740978" cy="351368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>
              <a:spcBef>
                <a:spcPct val="0"/>
              </a:spcBef>
            </a:pPr>
            <a:endParaRPr altLang="ru-RU" sz="2100">
              <a:solidFill>
                <a:srgbClr val="000000"/>
              </a:solidFill>
              <a:latin typeface="Thorndale"/>
              <a:ea typeface="Microsoft YaHei" pitchFamily="34" charset="-122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9426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9213" y="877888"/>
            <a:ext cx="4219575" cy="316547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40963" name="Заметки 2"/>
          <p:cNvSpPr txBox="1">
            <a:spLocks noGrp="1"/>
          </p:cNvSpPr>
          <p:nvPr>
            <p:ph type="body" sz="quarter" idx="1"/>
          </p:nvPr>
        </p:nvSpPr>
        <p:spPr bwMode="auto">
          <a:xfrm>
            <a:off x="1061392" y="4350019"/>
            <a:ext cx="4740978" cy="351368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>
              <a:spcBef>
                <a:spcPct val="0"/>
              </a:spcBef>
            </a:pPr>
            <a:endParaRPr altLang="ru-RU" sz="2100">
              <a:solidFill>
                <a:srgbClr val="000000"/>
              </a:solidFill>
              <a:latin typeface="Thorndale"/>
              <a:ea typeface="Microsoft YaHei" pitchFamily="34" charset="-122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006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9213" y="877888"/>
            <a:ext cx="4219575" cy="316547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24579" name="Заметки 2"/>
          <p:cNvSpPr txBox="1">
            <a:spLocks noGrp="1"/>
          </p:cNvSpPr>
          <p:nvPr>
            <p:ph type="body" sz="quarter" idx="1"/>
          </p:nvPr>
        </p:nvSpPr>
        <p:spPr bwMode="auto">
          <a:xfrm>
            <a:off x="1061392" y="4350019"/>
            <a:ext cx="4740978" cy="41549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spAutoFit/>
          </a:bodyPr>
          <a:lstStyle/>
          <a:p>
            <a:pPr eaLnBrk="1">
              <a:spcBef>
                <a:spcPct val="0"/>
              </a:spcBef>
            </a:pPr>
            <a:endParaRPr altLang="ru-RU" sz="2100">
              <a:solidFill>
                <a:srgbClr val="000000"/>
              </a:solidFill>
              <a:latin typeface="Thorndale"/>
              <a:ea typeface="Microsoft YaHei" pitchFamily="34" charset="-122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1708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9213" y="877888"/>
            <a:ext cx="4219575" cy="316547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25603" name="Заметки 2"/>
          <p:cNvSpPr txBox="1">
            <a:spLocks noGrp="1"/>
          </p:cNvSpPr>
          <p:nvPr>
            <p:ph type="body" sz="quarter" idx="1"/>
          </p:nvPr>
        </p:nvSpPr>
        <p:spPr bwMode="auto">
          <a:xfrm>
            <a:off x="1061392" y="4350019"/>
            <a:ext cx="4740978" cy="351368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>
              <a:spcBef>
                <a:spcPct val="0"/>
              </a:spcBef>
            </a:pPr>
            <a:endParaRPr altLang="ru-RU" sz="2100">
              <a:solidFill>
                <a:srgbClr val="000000"/>
              </a:solidFill>
              <a:latin typeface="Thorndale"/>
              <a:ea typeface="Microsoft YaHei" pitchFamily="34" charset="-122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5478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9213" y="877888"/>
            <a:ext cx="4219575" cy="316547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26627" name="Заметки 2"/>
          <p:cNvSpPr txBox="1">
            <a:spLocks noGrp="1"/>
          </p:cNvSpPr>
          <p:nvPr>
            <p:ph type="body" sz="quarter" idx="1"/>
          </p:nvPr>
        </p:nvSpPr>
        <p:spPr bwMode="auto">
          <a:xfrm>
            <a:off x="1061392" y="4350019"/>
            <a:ext cx="4740978" cy="41549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  <a:spAutoFit/>
          </a:bodyPr>
          <a:lstStyle/>
          <a:p>
            <a:pPr eaLnBrk="1">
              <a:spcBef>
                <a:spcPct val="0"/>
              </a:spcBef>
            </a:pPr>
            <a:endParaRPr altLang="ru-RU" sz="2100">
              <a:solidFill>
                <a:srgbClr val="000000"/>
              </a:solidFill>
              <a:latin typeface="Thorndale"/>
              <a:ea typeface="Microsoft YaHei" pitchFamily="34" charset="-122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0774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9213" y="877888"/>
            <a:ext cx="4219575" cy="316547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27651" name="Заметки 2"/>
          <p:cNvSpPr txBox="1">
            <a:spLocks noGrp="1"/>
          </p:cNvSpPr>
          <p:nvPr>
            <p:ph type="body" sz="quarter" idx="1"/>
          </p:nvPr>
        </p:nvSpPr>
        <p:spPr bwMode="auto">
          <a:xfrm>
            <a:off x="1061392" y="4350019"/>
            <a:ext cx="4740978" cy="351368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>
              <a:spcBef>
                <a:spcPct val="0"/>
              </a:spcBef>
            </a:pPr>
            <a:endParaRPr altLang="ru-RU" sz="2100">
              <a:solidFill>
                <a:srgbClr val="000000"/>
              </a:solidFill>
              <a:latin typeface="Thorndale"/>
              <a:ea typeface="Microsoft YaHei" pitchFamily="34" charset="-122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3015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9213" y="877888"/>
            <a:ext cx="4219575" cy="316547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28675" name="Заметки 2"/>
          <p:cNvSpPr txBox="1">
            <a:spLocks noGrp="1"/>
          </p:cNvSpPr>
          <p:nvPr>
            <p:ph type="body" sz="quarter" idx="1"/>
          </p:nvPr>
        </p:nvSpPr>
        <p:spPr bwMode="auto">
          <a:xfrm>
            <a:off x="1061392" y="4350019"/>
            <a:ext cx="4740978" cy="351368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>
              <a:spcBef>
                <a:spcPct val="0"/>
              </a:spcBef>
            </a:pPr>
            <a:endParaRPr altLang="ru-RU" sz="2100">
              <a:solidFill>
                <a:srgbClr val="000000"/>
              </a:solidFill>
              <a:latin typeface="Thorndale"/>
              <a:ea typeface="Microsoft YaHei" pitchFamily="34" charset="-122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861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9213" y="877888"/>
            <a:ext cx="4219575" cy="316547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29699" name="Заметки 2"/>
          <p:cNvSpPr txBox="1">
            <a:spLocks noGrp="1"/>
          </p:cNvSpPr>
          <p:nvPr>
            <p:ph type="body" sz="quarter" idx="1"/>
          </p:nvPr>
        </p:nvSpPr>
        <p:spPr bwMode="auto">
          <a:xfrm>
            <a:off x="1061392" y="4350019"/>
            <a:ext cx="4740978" cy="351368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>
              <a:spcBef>
                <a:spcPct val="0"/>
              </a:spcBef>
            </a:pPr>
            <a:endParaRPr altLang="ru-RU" sz="2100">
              <a:solidFill>
                <a:srgbClr val="000000"/>
              </a:solidFill>
              <a:latin typeface="Thorndale"/>
              <a:ea typeface="Microsoft YaHei" pitchFamily="34" charset="-122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307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9213" y="877888"/>
            <a:ext cx="4219575" cy="316547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31747" name="Заметки 2"/>
          <p:cNvSpPr txBox="1">
            <a:spLocks noGrp="1"/>
          </p:cNvSpPr>
          <p:nvPr>
            <p:ph type="body" sz="quarter" idx="1"/>
          </p:nvPr>
        </p:nvSpPr>
        <p:spPr bwMode="auto">
          <a:xfrm>
            <a:off x="1061392" y="4350019"/>
            <a:ext cx="4740978" cy="351368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>
              <a:spcBef>
                <a:spcPct val="0"/>
              </a:spcBef>
            </a:pPr>
            <a:endParaRPr altLang="ru-RU" sz="2100">
              <a:solidFill>
                <a:srgbClr val="000000"/>
              </a:solidFill>
              <a:latin typeface="Thorndale"/>
              <a:ea typeface="Microsoft YaHei" pitchFamily="34" charset="-122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88484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19213" y="877888"/>
            <a:ext cx="4219575" cy="3165475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33795" name="Заметки 2"/>
          <p:cNvSpPr txBox="1">
            <a:spLocks noGrp="1"/>
          </p:cNvSpPr>
          <p:nvPr>
            <p:ph type="body" sz="quarter" idx="1"/>
          </p:nvPr>
        </p:nvSpPr>
        <p:spPr bwMode="auto">
          <a:xfrm>
            <a:off x="1061392" y="4350019"/>
            <a:ext cx="4740978" cy="351368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>
              <a:spcBef>
                <a:spcPct val="0"/>
              </a:spcBef>
            </a:pPr>
            <a:endParaRPr altLang="ru-RU" sz="2100">
              <a:solidFill>
                <a:srgbClr val="000000"/>
              </a:solidFill>
              <a:latin typeface="Thorndale"/>
              <a:ea typeface="Microsoft YaHei" pitchFamily="34" charset="-122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4469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E761AAF-C0A2-4909-BE69-18CD100479D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13650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401F6E-8C23-4183-A58A-BBE2787CE382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097642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E95516-E775-4904-8FBB-146722DE9BD7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26152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3AE82B-6384-410C-AA25-59645D91D33B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47374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CA7934-7277-43B6-96CB-AB51B04078ED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452297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DA9B05-227C-47C0-9BCC-21F1E42C715C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335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CA18ED-048B-47AB-BB5A-6DDDEE69002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397021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ED910F-A440-44D5-813A-4D18FBD1984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33093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35DE7A-1120-449F-90B2-BFE6276CF9EF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69856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AEFE33-4759-460C-A280-18DFCBF2F799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50067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27061-0D07-4FA0-987E-91A7BB359405}" type="slidenum">
              <a:rPr lang="ru-RU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40795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ClrTx/>
              <a:buSzTx/>
              <a:buFontTx/>
              <a:buNone/>
              <a:defRPr sz="1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defRPr>
            </a:lvl1pPr>
          </a:lstStyle>
          <a:p>
            <a:pPr fontAlgn="base"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860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ClrTx/>
              <a:buSzTx/>
              <a:buFontTx/>
              <a:buNone/>
              <a:defRPr sz="1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defRPr>
            </a:lvl1pPr>
          </a:lstStyle>
          <a:p>
            <a:pPr fontAlgn="base">
              <a:spcAft>
                <a:spcPct val="0"/>
              </a:spcAft>
            </a:pPr>
            <a:endParaRPr lang="ru-RU" smtClean="0">
              <a:solidFill>
                <a:srgbClr val="000000"/>
              </a:solidFill>
            </a:endParaRPr>
          </a:p>
        </p:txBody>
      </p:sp>
      <p:sp>
        <p:nvSpPr>
          <p:cNvPr id="860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ClrTx/>
              <a:buSzTx/>
              <a:buFontTx/>
              <a:buNone/>
              <a:defRPr sz="140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</a:defRPr>
            </a:lvl1pPr>
          </a:lstStyle>
          <a:p>
            <a:pPr fontAlgn="base">
              <a:spcAft>
                <a:spcPct val="0"/>
              </a:spcAft>
            </a:pPr>
            <a:fld id="{1519BF2D-3B88-4E64-BE0B-4CD1056A92BA}" type="slidenum">
              <a:rPr lang="ru-RU" smtClean="0">
                <a:solidFill>
                  <a:srgbClr val="000000"/>
                </a:solidFill>
              </a:rPr>
              <a:pPr fontAlgn="base">
                <a:spcAft>
                  <a:spcPct val="0"/>
                </a:spcAft>
              </a:pPr>
              <a:t>‹#›</a:t>
            </a:fld>
            <a:endParaRPr lang="ru-RU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296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39552" y="1340768"/>
            <a:ext cx="8229600" cy="3695700"/>
          </a:xfrm>
        </p:spPr>
        <p:txBody>
          <a:bodyPr/>
          <a:lstStyle/>
          <a:p>
            <a:r>
              <a:rPr lang="ru-RU" sz="72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Правила безопасности </a:t>
            </a:r>
            <a:br>
              <a:rPr lang="ru-RU" sz="72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72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 дни весенних каникул</a:t>
            </a:r>
            <a:endParaRPr lang="ru-RU" sz="7200" b="1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6754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323528" y="1268760"/>
            <a:ext cx="8388350" cy="1798638"/>
          </a:xfrm>
        </p:spPr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buFont typeface="StarSymbol"/>
              <a:buNone/>
              <a:defRPr/>
            </a:pPr>
            <a:r>
              <a:rPr sz="2940" dirty="0" smtClean="0">
                <a:solidFill>
                  <a:schemeClr val="tx1"/>
                </a:solidFill>
              </a:rPr>
              <a:t>Если велосипедная дорожка </a:t>
            </a:r>
            <a:r>
              <a:rPr sz="2940" dirty="0" err="1" smtClean="0">
                <a:solidFill>
                  <a:schemeClr val="tx1"/>
                </a:solidFill>
              </a:rPr>
              <a:t>пересекает</a:t>
            </a:r>
            <a:r>
              <a:rPr sz="2940" dirty="0" smtClean="0">
                <a:solidFill>
                  <a:schemeClr val="tx1"/>
                </a:solidFill>
              </a:rPr>
              <a:t> </a:t>
            </a:r>
            <a:r>
              <a:rPr lang="ru-RU" sz="2940" dirty="0" smtClean="0">
                <a:solidFill>
                  <a:schemeClr val="tx1"/>
                </a:solidFill>
              </a:rPr>
              <a:t>дорогу</a:t>
            </a:r>
            <a:r>
              <a:rPr sz="2940" dirty="0" smtClean="0">
                <a:solidFill>
                  <a:schemeClr val="tx1"/>
                </a:solidFill>
              </a:rPr>
              <a:t>, по которой движутся другие транспортные средства, велосипедист обязан уступить им дорогу.</a:t>
            </a:r>
          </a:p>
        </p:txBody>
      </p:sp>
      <p:pic>
        <p:nvPicPr>
          <p:cNvPr id="9220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619" y="3212976"/>
            <a:ext cx="5672693" cy="3423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180628" y="286379"/>
            <a:ext cx="790972" cy="1126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115616" y="661674"/>
            <a:ext cx="6300594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StarSymbol"/>
              <a:buNone/>
              <a:defRPr/>
            </a:pP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Прочти! Запомни!</a:t>
            </a:r>
          </a:p>
        </p:txBody>
      </p:sp>
    </p:spTree>
    <p:extLst>
      <p:ext uri="{BB962C8B-B14F-4D97-AF65-F5344CB8AC3E}">
        <p14:creationId xmlns:p14="http://schemas.microsoft.com/office/powerpoint/2010/main" val="1654228533"/>
      </p:ext>
    </p:extLst>
  </p:cSld>
  <p:clrMapOvr>
    <a:masterClrMapping/>
  </p:clrMapOvr>
  <p:transition spd="slow" advTm="8000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232605" y="874631"/>
            <a:ext cx="8532440" cy="1146175"/>
          </a:xfrm>
        </p:spPr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buFont typeface="StarSymbol"/>
              <a:buNone/>
              <a:defRPr/>
            </a:pP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Нельзя играть </a:t>
            </a:r>
            <a:r>
              <a:rPr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проезжей части.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324644" y="140074"/>
            <a:ext cx="790972" cy="1126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273993" y="312491"/>
            <a:ext cx="40180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StarSymbol"/>
              <a:buNone/>
              <a:defRPr/>
            </a:pP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Прочти! Запомни!</a:t>
            </a:r>
          </a:p>
        </p:txBody>
      </p:sp>
      <p:pic>
        <p:nvPicPr>
          <p:cNvPr id="1026" name="Picture 2" descr="H:\ВЕСЕННИЕ КАНИКУЛЫ правила безопасности\a541875edc5b4f9c24d6d4607310448a--behavior-strad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651" y="1910071"/>
            <a:ext cx="5228629" cy="4595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1013320"/>
      </p:ext>
    </p:extLst>
  </p:cSld>
  <p:clrMapOvr>
    <a:masterClrMapping/>
  </p:clrMapOvr>
  <p:transition spd="slow" advTm="8000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971600" y="927048"/>
            <a:ext cx="7808912" cy="1350962"/>
          </a:xfrm>
        </p:spPr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buFont typeface="StarSymbol"/>
              <a:buNone/>
              <a:defRPr/>
            </a:pPr>
            <a:r>
              <a:rPr sz="294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перебегайте дорогу перед близко идущим транспортом - это опасно </a:t>
            </a:r>
            <a:r>
              <a:rPr sz="294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  <a:r>
              <a:rPr sz="294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94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жизни</a:t>
            </a:r>
            <a:r>
              <a:rPr lang="ru-RU" sz="294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sz="294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6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274493"/>
            <a:ext cx="5832648" cy="4259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252636" y="140074"/>
            <a:ext cx="790972" cy="1126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475656" y="381374"/>
            <a:ext cx="359009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StarSymbol"/>
              <a:buNone/>
              <a:defRPr/>
            </a:pP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Прочти! Запомни!</a:t>
            </a:r>
          </a:p>
        </p:txBody>
      </p:sp>
    </p:spTree>
    <p:extLst>
      <p:ext uri="{BB962C8B-B14F-4D97-AF65-F5344CB8AC3E}">
        <p14:creationId xmlns:p14="http://schemas.microsoft.com/office/powerpoint/2010/main" val="473383122"/>
      </p:ext>
    </p:extLst>
  </p:cSld>
  <p:clrMapOvr>
    <a:masterClrMapping/>
  </p:clrMapOvr>
  <p:transition spd="slow" advTm="8000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0" y="768149"/>
            <a:ext cx="9013793" cy="1146175"/>
          </a:xfrm>
        </p:spPr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buFont typeface="StarSymbol"/>
              <a:buNone/>
              <a:defRPr/>
            </a:pPr>
            <a:r>
              <a:rPr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Будьте особенно осторожны при переходе  </a:t>
            </a:r>
            <a:r>
              <a:rPr sz="2400" b="1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железнодорожных</a:t>
            </a:r>
            <a:r>
              <a:rPr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sz="2400" b="1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путей</a:t>
            </a: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во время ожидания поезда на платформе.</a:t>
            </a:r>
            <a:endParaRPr sz="2400" b="1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179512" y="70355"/>
            <a:ext cx="790972" cy="1126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187624" y="244929"/>
            <a:ext cx="387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StarSymbol"/>
              <a:buNone/>
              <a:defRPr/>
            </a:pP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Прочти! Запомни!</a:t>
            </a:r>
          </a:p>
        </p:txBody>
      </p:sp>
      <p:pic>
        <p:nvPicPr>
          <p:cNvPr id="2050" name="Picture 2" descr="H:\ВЕСЕННИЕ КАНИКУЛЫ правила безопасности\1807dc5fe2ff4c9cbee5c456fc7fedfb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2816"/>
            <a:ext cx="5256584" cy="3504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H:\ВЕСЕННИЕ КАНИКУЛЫ правила безопасности\9031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703" y="4005065"/>
            <a:ext cx="5668715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6451645"/>
      </p:ext>
    </p:extLst>
  </p:cSld>
  <p:clrMapOvr>
    <a:masterClrMapping/>
  </p:clrMapOvr>
  <p:transition spd="slow" advTm="8000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131690" y="980728"/>
            <a:ext cx="9036496" cy="1800225"/>
          </a:xfrm>
        </p:spPr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buFont typeface="StarSymbol"/>
              <a:buNone/>
              <a:defRPr/>
            </a:pPr>
            <a:r>
              <a:rPr sz="294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Если вы ждёте автобус, троллейбус или трамвай, не выходите на проезжую часть, ожидайте их только </a:t>
            </a:r>
            <a:r>
              <a:rPr sz="2940" b="1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</a:t>
            </a:r>
            <a:r>
              <a:rPr sz="294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sz="2940" b="1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тротуаре</a:t>
            </a:r>
            <a:r>
              <a:rPr lang="ru-RU" sz="294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или</a:t>
            </a:r>
            <a:r>
              <a:rPr sz="294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 остановке.</a:t>
            </a:r>
          </a:p>
        </p:txBody>
      </p:sp>
      <p:pic>
        <p:nvPicPr>
          <p:cNvPr id="1536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545331"/>
            <a:ext cx="6264696" cy="4052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252636" y="140074"/>
            <a:ext cx="790972" cy="1126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259632" y="219445"/>
            <a:ext cx="36628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StarSymbol"/>
              <a:buNone/>
              <a:defRPr/>
            </a:pP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Прочти! Запомни!</a:t>
            </a:r>
          </a:p>
        </p:txBody>
      </p:sp>
    </p:spTree>
    <p:extLst>
      <p:ext uri="{BB962C8B-B14F-4D97-AF65-F5344CB8AC3E}">
        <p14:creationId xmlns:p14="http://schemas.microsoft.com/office/powerpoint/2010/main" val="530467822"/>
      </p:ext>
    </p:extLst>
  </p:cSld>
  <p:clrMapOvr>
    <a:masterClrMapping/>
  </p:clrMapOvr>
  <p:transition spd="slow" advTm="8000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1117965" y="980728"/>
            <a:ext cx="7720880" cy="1144588"/>
          </a:xfrm>
        </p:spPr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buFont typeface="StarSymbol"/>
              <a:buNone/>
              <a:defRPr/>
            </a:pPr>
            <a:r>
              <a:rPr sz="294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Троллейбус и автобус обходите </a:t>
            </a:r>
            <a:r>
              <a:rPr sz="294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только</a:t>
            </a:r>
            <a:r>
              <a:rPr sz="294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94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сзади</a:t>
            </a:r>
            <a:r>
              <a:rPr lang="ru-RU" sz="294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а трамвай спереди.</a:t>
            </a:r>
            <a:endParaRPr sz="294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lum/>
            <a:alphaModFix/>
          </a:blip>
          <a:srcRect/>
          <a:stretch>
            <a:fillRect/>
          </a:stretch>
        </p:blipFill>
        <p:spPr>
          <a:xfrm>
            <a:off x="324644" y="140074"/>
            <a:ext cx="790972" cy="1126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331640" y="304091"/>
            <a:ext cx="37444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StarSymbol"/>
              <a:buNone/>
              <a:defRPr/>
            </a:pP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Прочти! Запомни!</a:t>
            </a:r>
          </a:p>
        </p:txBody>
      </p:sp>
      <p:pic>
        <p:nvPicPr>
          <p:cNvPr id="3074" name="Picture 2" descr="H:\ВЕСЕННИЕ КАНИКУЛЫ правила безопасности\12362_kar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564904"/>
            <a:ext cx="7928652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875497"/>
      </p:ext>
    </p:extLst>
  </p:cSld>
  <p:clrMapOvr>
    <a:masterClrMapping/>
  </p:clrMapOvr>
  <p:transition spd="slow" advTm="8000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1335088" y="836613"/>
            <a:ext cx="7808912" cy="1798637"/>
          </a:xfrm>
        </p:spPr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buFont typeface="StarSymbol"/>
              <a:buNone/>
              <a:defRPr/>
            </a:pPr>
            <a:r>
              <a:rPr sz="294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не успел закончить переход улицы, надо переждать транспортный поток на островке безопасности, а если его нет — на середине проезжей части.</a:t>
            </a:r>
          </a:p>
        </p:txBody>
      </p:sp>
      <p:pic>
        <p:nvPicPr>
          <p:cNvPr id="19459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694239"/>
            <a:ext cx="4608512" cy="390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252636" y="214371"/>
            <a:ext cx="790972" cy="1126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187624" y="333940"/>
            <a:ext cx="35365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StarSymbol"/>
              <a:buNone/>
              <a:defRPr/>
            </a:pPr>
            <a:r>
              <a:rPr lang="ru-RU" sz="28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Прочти! Запомни!</a:t>
            </a:r>
            <a:endParaRPr lang="ru-RU" sz="28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734289"/>
      </p:ext>
    </p:extLst>
  </p:cSld>
  <p:clrMapOvr>
    <a:masterClrMapping/>
  </p:clrMapOvr>
  <p:transition spd="slow" advTm="8000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797652" y="490098"/>
            <a:ext cx="7808912" cy="1800225"/>
          </a:xfrm>
        </p:spPr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buFont typeface="StarSymbol"/>
              <a:buNone/>
              <a:defRPr/>
            </a:pPr>
            <a:r>
              <a:rPr sz="294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Долг вежливого культурного человека, а таким должен быть каждый школьник, помогать пожилым людям при переходе улицы.</a:t>
            </a:r>
          </a:p>
        </p:txBody>
      </p:sp>
      <p:pic>
        <p:nvPicPr>
          <p:cNvPr id="2048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947" y="2131651"/>
            <a:ext cx="5322349" cy="4393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180628" y="140074"/>
            <a:ext cx="790972" cy="1126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1049852" y="228488"/>
            <a:ext cx="38821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StarSymbol"/>
              <a:buNone/>
              <a:defRPr/>
            </a:pP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Прочти! Запомни!</a:t>
            </a:r>
          </a:p>
        </p:txBody>
      </p:sp>
    </p:spTree>
    <p:extLst>
      <p:ext uri="{BB962C8B-B14F-4D97-AF65-F5344CB8AC3E}">
        <p14:creationId xmlns:p14="http://schemas.microsoft.com/office/powerpoint/2010/main" val="3311824756"/>
      </p:ext>
    </p:extLst>
  </p:cSld>
  <p:clrMapOvr>
    <a:masterClrMapping/>
  </p:clrMapOvr>
  <p:transition spd="slow" advTm="8000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Box 1"/>
          <p:cNvSpPr txBox="1">
            <a:spLocks noChangeArrowheads="1"/>
          </p:cNvSpPr>
          <p:nvPr/>
        </p:nvSpPr>
        <p:spPr bwMode="auto">
          <a:xfrm>
            <a:off x="899592" y="908720"/>
            <a:ext cx="7056784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Выйдешь на улицу –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помни эти правила</a:t>
            </a:r>
            <a:r>
              <a:rPr lang="ru-RU" sz="6600" b="1" dirty="0" smtClean="0">
                <a:solidFill>
                  <a:srgbClr val="FF0000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348052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sz="quarter" idx="4294967295"/>
          </p:nvPr>
        </p:nvSpPr>
        <p:spPr>
          <a:xfrm>
            <a:off x="971600" y="1196752"/>
            <a:ext cx="7416800" cy="100806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6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Правила безопасности </a:t>
            </a:r>
          </a:p>
          <a:p>
            <a:pPr marL="0" indent="0" algn="ctr">
              <a:buNone/>
            </a:pPr>
            <a:r>
              <a:rPr lang="ru-RU" sz="6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 льду водоёмов весной</a:t>
            </a:r>
            <a:endParaRPr lang="ru-RU" sz="66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32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ru-RU"/>
              <a:t>     </a:t>
            </a: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sz="quarter" idx="1"/>
          </p:nvPr>
        </p:nvSpPr>
        <p:spPr>
          <a:xfrm>
            <a:off x="1371600" y="1628800"/>
            <a:ext cx="6400800" cy="1872208"/>
          </a:xfrm>
        </p:spPr>
        <p:txBody>
          <a:bodyPr/>
          <a:lstStyle/>
          <a:p>
            <a:r>
              <a:rPr lang="ru-RU" sz="6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Правила дорожного движения</a:t>
            </a:r>
            <a:endParaRPr lang="ru-RU" sz="66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0967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941168"/>
            <a:ext cx="9144000" cy="1793875"/>
          </a:xfrm>
        </p:spPr>
        <p:txBody>
          <a:bodyPr/>
          <a:lstStyle/>
          <a:p>
            <a:pPr marL="0" indent="0">
              <a:buNone/>
            </a:pPr>
            <a:r>
              <a:rPr lang="ru-RU" sz="4000" b="1" dirty="0">
                <a:solidFill>
                  <a:schemeClr val="tx1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В</a:t>
            </a:r>
            <a:r>
              <a:rPr lang="ru-RU" sz="4000" b="1" dirty="0" smtClean="0">
                <a:solidFill>
                  <a:schemeClr val="tx1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есенний </a:t>
            </a:r>
            <a:r>
              <a:rPr lang="ru-RU" sz="4000" b="1" dirty="0">
                <a:solidFill>
                  <a:schemeClr val="tx1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лед не трещит, </a:t>
            </a:r>
            <a:r>
              <a:rPr lang="ru-RU" sz="4000" b="1" dirty="0" smtClean="0">
                <a:solidFill>
                  <a:schemeClr val="tx1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tx1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1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а </a:t>
            </a:r>
            <a:r>
              <a:rPr lang="ru-RU" sz="4000" b="1" dirty="0">
                <a:solidFill>
                  <a:schemeClr val="tx1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проваливается, превращаясь </a:t>
            </a:r>
            <a:r>
              <a:rPr lang="ru-RU" sz="4000" b="1" dirty="0" smtClean="0">
                <a:solidFill>
                  <a:schemeClr val="tx1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4000" b="1" dirty="0" smtClean="0">
                <a:solidFill>
                  <a:schemeClr val="tx1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tx1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в </a:t>
            </a:r>
            <a:r>
              <a:rPr lang="ru-RU" sz="4000" b="1" dirty="0">
                <a:solidFill>
                  <a:schemeClr val="tx1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ледяную кашицу.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:\ВЕСЕННИЕ КАНИКУЛЫ правила безопасности\2061935_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71247"/>
            <a:ext cx="6984776" cy="4658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25014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3" y="4437112"/>
            <a:ext cx="7406208" cy="2160240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Под воздействием </a:t>
            </a:r>
            <a:r>
              <a:rPr lang="ru-RU" sz="2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солнечных лучей лед быстро подтаивает</a:t>
            </a: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.. </a:t>
            </a:r>
            <a:r>
              <a:rPr lang="ru-RU" sz="2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 каждым днем он становится все более пористым, рыхлым и слабым. </a:t>
            </a: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Передвижение </a:t>
            </a:r>
            <a:r>
              <a:rPr lang="ru-RU" sz="2400" b="1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 такому льду связано с большой опасностью</a:t>
            </a:r>
            <a:r>
              <a:rPr lang="ru-RU" sz="2400" b="1" dirty="0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.</a:t>
            </a:r>
            <a:endParaRPr lang="ru-RU" sz="2400" b="1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309226"/>
            <a:ext cx="6768752" cy="4199895"/>
          </a:xfrm>
        </p:spPr>
      </p:pic>
    </p:spTree>
    <p:extLst>
      <p:ext uri="{BB962C8B-B14F-4D97-AF65-F5344CB8AC3E}">
        <p14:creationId xmlns:p14="http://schemas.microsoft.com/office/powerpoint/2010/main" val="35761956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97152"/>
            <a:ext cx="7808655" cy="1143000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>
                <a:solidFill>
                  <a:schemeClr val="tx1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Помните, что весенний лед – капкан для вступившего на него!</a:t>
            </a:r>
            <a:r>
              <a:rPr lang="ru-RU" sz="24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2400" dirty="0">
                <a:effectLst/>
                <a:latin typeface="Calibri"/>
                <a:ea typeface="Calibri"/>
                <a:cs typeface="Times New Roman"/>
              </a:rPr>
            </a:br>
            <a:endParaRPr lang="ru-RU" sz="2400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269" y="309836"/>
            <a:ext cx="5503035" cy="4127276"/>
          </a:xfrm>
        </p:spPr>
      </p:pic>
    </p:spTree>
    <p:extLst>
      <p:ext uri="{BB962C8B-B14F-4D97-AF65-F5344CB8AC3E}">
        <p14:creationId xmlns:p14="http://schemas.microsoft.com/office/powerpoint/2010/main" val="36481090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013176"/>
            <a:ext cx="7880663" cy="1296144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Нельзя играть на </a:t>
            </a:r>
            <a:r>
              <a:rPr lang="ru-RU" sz="2400" b="1" dirty="0">
                <a:solidFill>
                  <a:schemeClr val="tx1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льду в период вскрытия рек. Прыгать с льдины на льдину, удаляться от берега очень </a:t>
            </a:r>
            <a:r>
              <a:rPr lang="ru-RU" sz="2400" b="1" dirty="0" smtClean="0">
                <a:solidFill>
                  <a:schemeClr val="tx1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опасно!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през весна\stixi-dlya-detej-bezopasnost-na-ldu-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27784" y="235901"/>
            <a:ext cx="3312368" cy="4777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93800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718" y="116632"/>
            <a:ext cx="9036496" cy="12239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Правила поведения на льду водоёмов весной.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251520" y="1556792"/>
            <a:ext cx="8568804" cy="4103687"/>
          </a:xfrm>
        </p:spPr>
        <p:txBody>
          <a:bodyPr>
            <a:noAutofit/>
          </a:bodyPr>
          <a:lstStyle/>
          <a:p>
            <a:pPr marL="0" indent="0" algn="l">
              <a:lnSpc>
                <a:spcPct val="115000"/>
              </a:lnSpc>
              <a:spcAft>
                <a:spcPts val="1000"/>
              </a:spcAft>
              <a:buNone/>
            </a:pPr>
            <a:r>
              <a:rPr lang="ru-RU" sz="2800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1. Не </a:t>
            </a:r>
            <a:r>
              <a:rPr lang="ru-RU" sz="2800" b="1" dirty="0">
                <a:solidFill>
                  <a:srgbClr val="0000FF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выходите на лед во время весеннего паводка.</a:t>
            </a:r>
            <a:br>
              <a:rPr lang="ru-RU" sz="2800" b="1" dirty="0">
                <a:solidFill>
                  <a:srgbClr val="0000FF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2. Не </a:t>
            </a:r>
            <a:r>
              <a:rPr lang="ru-RU" sz="2800" b="1" dirty="0">
                <a:solidFill>
                  <a:srgbClr val="0000FF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катайтесь на самодельных плотах, досках, </a:t>
            </a:r>
            <a:r>
              <a:rPr lang="ru-RU" sz="2800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бревнах </a:t>
            </a:r>
            <a:r>
              <a:rPr lang="ru-RU" sz="2800" b="1" dirty="0">
                <a:solidFill>
                  <a:srgbClr val="0000FF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и плавающих льдинах.</a:t>
            </a:r>
            <a:br>
              <a:rPr lang="ru-RU" sz="2800" b="1" dirty="0">
                <a:solidFill>
                  <a:srgbClr val="0000FF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3. Не </a:t>
            </a:r>
            <a:r>
              <a:rPr lang="ru-RU" sz="2800" b="1" dirty="0">
                <a:solidFill>
                  <a:srgbClr val="0000FF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прыгайте с одной льдины на другую.</a:t>
            </a:r>
            <a:br>
              <a:rPr lang="ru-RU" sz="2800" b="1" dirty="0">
                <a:solidFill>
                  <a:srgbClr val="0000FF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4. Не </a:t>
            </a:r>
            <a:r>
              <a:rPr lang="ru-RU" sz="2800" b="1" dirty="0">
                <a:solidFill>
                  <a:srgbClr val="0000FF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стойте на обрывистых и подмытых берегах - они могут обвалиться.</a:t>
            </a:r>
            <a:br>
              <a:rPr lang="ru-RU" sz="2800" b="1" dirty="0">
                <a:solidFill>
                  <a:srgbClr val="0000FF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5. Когда </a:t>
            </a:r>
            <a:r>
              <a:rPr lang="ru-RU" sz="2800" b="1" dirty="0">
                <a:solidFill>
                  <a:srgbClr val="0000FF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вы наблюдаете за ледоходом с моста, </a:t>
            </a:r>
            <a:r>
              <a:rPr lang="ru-RU" sz="2800" b="1" dirty="0" smtClean="0">
                <a:solidFill>
                  <a:srgbClr val="0000FF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набережной, </a:t>
            </a:r>
            <a:r>
              <a:rPr lang="ru-RU" sz="2800" b="1" dirty="0">
                <a:solidFill>
                  <a:srgbClr val="0000FF"/>
                </a:solidFill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причала, нельзя перегибаться через перила и другие ограждения.</a:t>
            </a:r>
            <a:r>
              <a:rPr lang="ru-RU" sz="2400" b="1" dirty="0">
                <a:latin typeface="Calibri"/>
                <a:ea typeface="Calibri"/>
                <a:cs typeface="Times New Roman"/>
              </a:rPr>
              <a:t/>
            </a:r>
            <a:br>
              <a:rPr lang="ru-RU" sz="2400" b="1" dirty="0">
                <a:latin typeface="Calibri"/>
                <a:ea typeface="Calibri"/>
                <a:cs typeface="Times New Roman"/>
              </a:rPr>
            </a:b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1609359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sz="quarter" idx="4294967295"/>
          </p:nvPr>
        </p:nvSpPr>
        <p:spPr>
          <a:xfrm>
            <a:off x="323528" y="908720"/>
            <a:ext cx="8351837" cy="50403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6600" b="1" i="1" dirty="0" smtClean="0">
                <a:solidFill>
                  <a:srgbClr val="0000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безопасности вблизи зданий.</a:t>
            </a:r>
            <a:endParaRPr lang="ru-RU" sz="6600" b="1" i="1" dirty="0">
              <a:solidFill>
                <a:srgbClr val="0000F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4473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:\ВЕСЕННИЕ КАНИКУЛЫ правила безопасности\ochistka_krovl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7632848" cy="510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5581723"/>
            <a:ext cx="83529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Не играй </a:t>
            </a:r>
            <a:r>
              <a:rPr lang="ru-RU" sz="2000" b="1" dirty="0" smtClean="0"/>
              <a:t>и не ходи без крайней необходимости вблизи </a:t>
            </a:r>
            <a:r>
              <a:rPr lang="ru-RU" sz="2000" b="1" dirty="0"/>
              <a:t>зданий, с крыш которых свисает снег и </a:t>
            </a:r>
            <a:r>
              <a:rPr lang="ru-RU" sz="2000" b="1" dirty="0" smtClean="0"/>
              <a:t>лёд или в то время, когда крышу очищают от снега и льда.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1463625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sz="quarter" idx="4294967295"/>
          </p:nvPr>
        </p:nvSpPr>
        <p:spPr>
          <a:xfrm>
            <a:off x="323528" y="692696"/>
            <a:ext cx="8351837" cy="5040312"/>
          </a:xfrm>
        </p:spPr>
        <p:txBody>
          <a:bodyPr/>
          <a:lstStyle/>
          <a:p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6600" b="1" i="1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Безопасность </a:t>
            </a:r>
          </a:p>
          <a:p>
            <a:pPr marL="0" indent="0" algn="ctr">
              <a:buNone/>
            </a:pPr>
            <a:r>
              <a:rPr lang="ru-RU" sz="6600" b="1" i="1" dirty="0" smtClean="0"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 повседневной жизни</a:t>
            </a:r>
            <a:endParaRPr lang="ru-RU" sz="6600" b="1" i="1" dirty="0"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2173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10"/>
          <p:cNvSpPr>
            <a:spLocks noChangeArrowheads="1"/>
          </p:cNvSpPr>
          <p:nvPr/>
        </p:nvSpPr>
        <p:spPr bwMode="auto">
          <a:xfrm>
            <a:off x="395288" y="1190893"/>
            <a:ext cx="886499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latin typeface="Arial" charset="0"/>
              </a:rPr>
              <a:t>1. Открывать дверь можно только хорошо знакомому человеку. </a:t>
            </a:r>
            <a:br>
              <a:rPr lang="ru-RU" sz="2000" b="1" dirty="0" smtClean="0">
                <a:latin typeface="Arial" charset="0"/>
              </a:rPr>
            </a:br>
            <a:r>
              <a:rPr lang="ru-RU" sz="2000" b="1" dirty="0" smtClean="0">
                <a:latin typeface="Arial" charset="0"/>
              </a:rPr>
              <a:t>2. Не оставляй ключ от квартиры в "надежном месте».</a:t>
            </a:r>
            <a:br>
              <a:rPr lang="ru-RU" sz="2000" b="1" dirty="0" smtClean="0">
                <a:latin typeface="Arial" charset="0"/>
              </a:rPr>
            </a:br>
            <a:r>
              <a:rPr lang="ru-RU" sz="2000" b="1" dirty="0" smtClean="0">
                <a:latin typeface="Arial" charset="0"/>
              </a:rPr>
              <a:t>3. Не вешай ключ на шнурке себе на шею. </a:t>
            </a:r>
            <a:br>
              <a:rPr lang="ru-RU" sz="2000" b="1" dirty="0" smtClean="0">
                <a:latin typeface="Arial" charset="0"/>
              </a:rPr>
            </a:br>
            <a:r>
              <a:rPr lang="ru-RU" sz="2000" b="1" dirty="0" smtClean="0">
                <a:latin typeface="Arial" charset="0"/>
              </a:rPr>
              <a:t>4. Если ты потерял ключ - немедленно сообщи об этом родителям.</a:t>
            </a:r>
            <a:r>
              <a:rPr lang="ru-RU" b="1" dirty="0" smtClean="0">
                <a:latin typeface="Arial" charset="0"/>
              </a:rPr>
              <a:t> </a:t>
            </a:r>
          </a:p>
        </p:txBody>
      </p:sp>
      <p:pic>
        <p:nvPicPr>
          <p:cNvPr id="8196" name="Picture 11" descr="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781300"/>
            <a:ext cx="2796282" cy="4010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3635896" y="2924175"/>
            <a:ext cx="489654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ru-RU" sz="16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9185" y="188640"/>
            <a:ext cx="8229600" cy="809893"/>
          </a:xfrm>
        </p:spPr>
        <p:txBody>
          <a:bodyPr/>
          <a:lstStyle/>
          <a:p>
            <a:r>
              <a:rPr lang="ru-RU" sz="54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Когда ты один дома</a:t>
            </a:r>
            <a:endParaRPr lang="ru-RU" sz="5400" b="1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22849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010" y="1764560"/>
            <a:ext cx="6202318" cy="4911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3708400" y="1484313"/>
            <a:ext cx="50038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endParaRPr lang="ru-RU" sz="16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81934" y="116632"/>
            <a:ext cx="8229600" cy="5331296"/>
          </a:xfrm>
        </p:spPr>
        <p:txBody>
          <a:bodyPr/>
          <a:lstStyle/>
          <a:p>
            <a:pPr marL="0" indent="0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     Нельзя самостоятельно пользоваться газовой плитой!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030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Grp="1" noChangeArrowheads="1"/>
          </p:cNvSpPr>
          <p:nvPr>
            <p:ph type="title"/>
          </p:nvPr>
        </p:nvSpPr>
        <p:spPr>
          <a:xfrm>
            <a:off x="611188" y="2492375"/>
            <a:ext cx="8229600" cy="1139825"/>
          </a:xfrm>
          <a:noFill/>
        </p:spPr>
        <p:txBody>
          <a:bodyPr/>
          <a:lstStyle/>
          <a:p>
            <a:r>
              <a:rPr lang="ru-RU" sz="3800" b="1" dirty="0">
                <a:solidFill>
                  <a:schemeClr val="bg1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Правила дорожного движения должен знать каждый человек. Они очень важны. Ведь эти правила помогают нам сохранить самое главное - </a:t>
            </a:r>
            <a:r>
              <a:rPr lang="ru-RU" sz="3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ЖИЗНЬ!!!</a:t>
            </a:r>
          </a:p>
        </p:txBody>
      </p:sp>
    </p:spTree>
    <p:extLst>
      <p:ext uri="{BB962C8B-B14F-4D97-AF65-F5344CB8AC3E}">
        <p14:creationId xmlns:p14="http://schemas.microsoft.com/office/powerpoint/2010/main" val="27570074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6" descr="14 (2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44125"/>
            <a:ext cx="4176712" cy="618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8024" y="548680"/>
            <a:ext cx="375476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b="1" dirty="0" smtClean="0">
                <a:effectLst/>
                <a:latin typeface="Times New Roman" pitchFamily="18" charset="0"/>
                <a:cs typeface="Times New Roman" pitchFamily="18" charset="0"/>
              </a:rPr>
              <a:t>Не садись </a:t>
            </a:r>
          </a:p>
          <a:p>
            <a:pPr marL="0" indent="0" algn="ctr">
              <a:buNone/>
            </a:pPr>
            <a:r>
              <a:rPr lang="ru-RU" sz="4000" b="1" dirty="0" smtClean="0">
                <a:effectLst/>
                <a:latin typeface="Times New Roman" pitchFamily="18" charset="0"/>
                <a:cs typeface="Times New Roman" pitchFamily="18" charset="0"/>
              </a:rPr>
              <a:t>в лифт </a:t>
            </a:r>
          </a:p>
          <a:p>
            <a:pPr marL="0" indent="0" algn="ctr">
              <a:buNone/>
            </a:pPr>
            <a:r>
              <a:rPr lang="ru-RU" sz="4000" b="1" dirty="0" smtClean="0">
                <a:effectLst/>
                <a:latin typeface="Times New Roman" pitchFamily="18" charset="0"/>
                <a:cs typeface="Times New Roman" pitchFamily="18" charset="0"/>
              </a:rPr>
              <a:t>с незнакомыми людьми!</a:t>
            </a:r>
            <a:endParaRPr lang="ru-RU" sz="40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8908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 sz="quarter"/>
          </p:nvPr>
        </p:nvSpPr>
        <p:spPr>
          <a:xfrm>
            <a:off x="817581" y="188641"/>
            <a:ext cx="7426827" cy="1440160"/>
          </a:xfrm>
        </p:spPr>
        <p:txBody>
          <a:bodyPr/>
          <a:lstStyle/>
          <a:p>
            <a:pPr marL="182880" indent="0">
              <a:buNone/>
            </a:pPr>
            <a:r>
              <a:rPr lang="ru-RU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Правила личной безопасности на улице.</a:t>
            </a:r>
            <a:endParaRPr lang="ru-RU" b="1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sz="quarter" idx="1"/>
          </p:nvPr>
        </p:nvSpPr>
        <p:spPr>
          <a:xfrm>
            <a:off x="4716016" y="570215"/>
            <a:ext cx="4104456" cy="3168352"/>
          </a:xfrm>
        </p:spPr>
        <p:txBody>
          <a:bodyPr/>
          <a:lstStyle/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Никуда не ходи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 незнакомыми людьми и не садись с ними 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машину.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 приглашай домой незнакомых ребят, если дома нет взрослых.</a:t>
            </a:r>
          </a:p>
        </p:txBody>
      </p:sp>
      <p:pic>
        <p:nvPicPr>
          <p:cNvPr id="6146" name="Picture 2" descr="H:\ВЕСЕННИЕ КАНИКУЛЫ правила безопасности\na_ulic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54391"/>
            <a:ext cx="4464496" cy="365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2238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424936" cy="122413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Правила  работы за компьютером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2636912"/>
            <a:ext cx="8424936" cy="3384376"/>
          </a:xfrm>
        </p:spPr>
        <p:txBody>
          <a:bodyPr>
            <a:noAutofit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endParaRPr lang="ru-RU" sz="2400" b="1" dirty="0" smtClean="0">
              <a:latin typeface="Calibri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endParaRPr lang="ru-RU" sz="2400" b="1" dirty="0">
              <a:latin typeface="Calibri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endParaRPr lang="ru-RU" sz="2400" b="1" dirty="0" smtClean="0">
              <a:latin typeface="Calibri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1. Продолжительность непрерывной работы за компьютером для учеников 1 – 5 классов должна быть не более 15 минут.</a:t>
            </a: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32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2. Потом обязательно нужно сделать перерыв – гимнастику для глаз.</a:t>
            </a:r>
            <a:r>
              <a:rPr lang="ru-RU" sz="2400" b="1" dirty="0">
                <a:latin typeface="Calibri"/>
                <a:ea typeface="Calibri"/>
                <a:cs typeface="Times New Roman"/>
              </a:rPr>
              <a:t/>
            </a:r>
            <a:br>
              <a:rPr lang="ru-RU" sz="2400" b="1" dirty="0">
                <a:latin typeface="Calibri"/>
                <a:ea typeface="Calibri"/>
                <a:cs typeface="Times New Roman"/>
              </a:rPr>
            </a:b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2418657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 sz="quarter" idx="4294967295"/>
          </p:nvPr>
        </p:nvSpPr>
        <p:spPr>
          <a:xfrm>
            <a:off x="683568" y="1484784"/>
            <a:ext cx="7772400" cy="1828800"/>
          </a:xfrm>
        </p:spPr>
        <p:txBody>
          <a:bodyPr/>
          <a:lstStyle/>
          <a:p>
            <a:r>
              <a:rPr lang="ru-RU" sz="7200" b="1" i="1" dirty="0" smtClean="0">
                <a:solidFill>
                  <a:srgbClr val="FF0000"/>
                </a:solidFill>
                <a:effectLst/>
              </a:rPr>
              <a:t>Безопасных вам весенних каникул!</a:t>
            </a:r>
            <a:br>
              <a:rPr lang="ru-RU" sz="7200" b="1" i="1" dirty="0" smtClean="0">
                <a:solidFill>
                  <a:srgbClr val="FF0000"/>
                </a:solidFill>
                <a:effectLst/>
              </a:rPr>
            </a:br>
            <a:endParaRPr lang="ru-RU" sz="7200" b="1" i="1" dirty="0">
              <a:solidFill>
                <a:srgbClr val="FF0000"/>
              </a:solidFill>
              <a:effectLst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3920285"/>
            <a:ext cx="4572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00FF"/>
                </a:solidFill>
              </a:rPr>
              <a:t>До встречи </a:t>
            </a:r>
          </a:p>
          <a:p>
            <a:pPr algn="ctr"/>
            <a:r>
              <a:rPr lang="ru-RU" sz="4000" b="1" dirty="0" smtClean="0">
                <a:solidFill>
                  <a:srgbClr val="0000FF"/>
                </a:solidFill>
              </a:rPr>
              <a:t>в школе </a:t>
            </a:r>
          </a:p>
          <a:p>
            <a:pPr algn="ctr"/>
            <a:r>
              <a:rPr lang="ru-RU" sz="4000" b="1" dirty="0" smtClean="0">
                <a:solidFill>
                  <a:srgbClr val="0000FF"/>
                </a:solidFill>
              </a:rPr>
              <a:t>7 апреля </a:t>
            </a:r>
            <a:endParaRPr lang="ru-RU" sz="4000" b="1" dirty="0" smtClean="0">
              <a:solidFill>
                <a:srgbClr val="0000FF"/>
              </a:solidFill>
            </a:endParaRPr>
          </a:p>
          <a:p>
            <a:pPr algn="ctr"/>
            <a:r>
              <a:rPr lang="ru-RU" sz="4000" b="1" dirty="0" smtClean="0">
                <a:solidFill>
                  <a:srgbClr val="0000FF"/>
                </a:solidFill>
              </a:rPr>
              <a:t>2025 </a:t>
            </a:r>
            <a:r>
              <a:rPr lang="ru-RU" sz="4000" b="1" dirty="0" smtClean="0">
                <a:solidFill>
                  <a:srgbClr val="0000FF"/>
                </a:solidFill>
              </a:rPr>
              <a:t>года. </a:t>
            </a:r>
            <a:endParaRPr lang="ru-RU" sz="4000" b="1" dirty="0">
              <a:solidFill>
                <a:srgbClr val="0000FF"/>
              </a:solidFill>
            </a:endParaRPr>
          </a:p>
        </p:txBody>
      </p:sp>
      <p:pic>
        <p:nvPicPr>
          <p:cNvPr id="7170" name="Picture 2" descr="H:\ВЕСЕННИЕ КАНИКУЛЫ правила безопасности\png-transparent-emoticon-smiley-ok-crying-emoji-miscellaneous-thumb-signal-computer-icon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770770"/>
            <a:ext cx="4038845" cy="268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53165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128471" y="548680"/>
            <a:ext cx="8676456" cy="1015663"/>
          </a:xfrm>
        </p:spPr>
        <p:txBody>
          <a:bodyPr wrap="square"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algn="ctr" eaLnBrk="1" fontAlgn="auto">
              <a:spcBef>
                <a:spcPts val="0"/>
              </a:spcBef>
              <a:spcAft>
                <a:spcPts val="0"/>
              </a:spcAft>
              <a:buFont typeface="StarSymbol"/>
              <a:buNone/>
              <a:defRPr/>
            </a:pPr>
            <a:r>
              <a:rPr sz="6000" b="1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Я НА УЛИЦЕ</a:t>
            </a:r>
          </a:p>
        </p:txBody>
      </p:sp>
      <p:pic>
        <p:nvPicPr>
          <p:cNvPr id="3076" name="Рисунок 5" descr="http://citykey.net/images/product/430/393430/pravila-dorozhnogo-dvizheniy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43230"/>
            <a:ext cx="5184576" cy="4802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3600798"/>
      </p:ext>
    </p:extLst>
  </p:cSld>
  <p:clrMapOvr>
    <a:masterClrMapping/>
  </p:clrMapOvr>
  <p:transition spd="slow" advTm="8000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539553" y="1122363"/>
            <a:ext cx="8604448" cy="996950"/>
          </a:xfrm>
        </p:spPr>
        <p:txBody>
          <a:bodyPr wrap="square"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buFont typeface="StarSymbol"/>
              <a:buNone/>
              <a:defRPr/>
            </a:pPr>
            <a:r>
              <a:rPr sz="294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Выезжать на велосипеде на проезжую часть дороги разрешается с 14 </a:t>
            </a:r>
            <a:r>
              <a:rPr sz="294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</a:t>
            </a:r>
            <a:r>
              <a:rPr lang="ru-RU" sz="294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sz="294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lum/>
            <a:alphaModFix/>
          </a:blip>
          <a:srcRect l="1651" t="5006" r="10572"/>
          <a:stretch/>
        </p:blipFill>
        <p:spPr>
          <a:xfrm>
            <a:off x="1475657" y="2295841"/>
            <a:ext cx="5804620" cy="43015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179512" y="116632"/>
            <a:ext cx="790972" cy="1126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475656" y="285362"/>
            <a:ext cx="7156113" cy="45243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  <a:defRPr/>
            </a:defPPr>
            <a:lvl1pPr lvl="0" algn="l" rtl="0" hangingPunct="0">
              <a:buClr>
                <a:srgbClr val="000000"/>
              </a:buClr>
              <a:buSzPct val="45000"/>
              <a:buFont typeface="StarSymbol"/>
              <a:buChar char=""/>
              <a:tabLst/>
              <a:defRPr lang="ru-RU" sz="2940" b="1" i="1" u="none" strike="noStrike">
                <a:ln>
                  <a:noFill/>
                </a:ln>
                <a:solidFill>
                  <a:srgbClr val="FF9966"/>
                </a:solidFill>
                <a:latin typeface="Albany" pitchFamily="34"/>
                <a:cs typeface="Tahoma" pitchFamily="2"/>
              </a:defRPr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  <a:defRPr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  <a:defRPr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  <a:defRPr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  <a:defRPr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  <a:defRPr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  <a:defRPr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  <a:defRPr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  <a:defRPr/>
            </a:lvl9pPr>
          </a:lstStyle>
          <a:p>
            <a:pPr>
              <a:buFont typeface="StarSymbol"/>
              <a:buNone/>
              <a:defRPr/>
            </a:pPr>
            <a:r>
              <a:rPr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Прочти! Запомни!</a:t>
            </a:r>
          </a:p>
        </p:txBody>
      </p:sp>
    </p:spTree>
    <p:extLst>
      <p:ext uri="{BB962C8B-B14F-4D97-AF65-F5344CB8AC3E}">
        <p14:creationId xmlns:p14="http://schemas.microsoft.com/office/powerpoint/2010/main" val="1962654015"/>
      </p:ext>
    </p:extLst>
  </p:cSld>
  <p:clrMapOvr>
    <a:masterClrMapping/>
  </p:clrMapOvr>
  <p:transition spd="slow" advTm="8000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252636" y="703263"/>
            <a:ext cx="8891364" cy="1790700"/>
          </a:xfrm>
        </p:spPr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buFont typeface="StarSymbol"/>
              <a:buNone/>
              <a:defRPr/>
            </a:pPr>
            <a:r>
              <a:rPr sz="294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Светофора цвет зелёный нам приветливо горит. </a:t>
            </a:r>
            <a:br>
              <a:rPr sz="294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sz="2940" b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Означает: путь открыт.</a:t>
            </a:r>
          </a:p>
        </p:txBody>
      </p:sp>
      <p:pic>
        <p:nvPicPr>
          <p:cNvPr id="512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297688"/>
            <a:ext cx="6336704" cy="4316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252636" y="152126"/>
            <a:ext cx="790972" cy="1126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331640" y="250081"/>
            <a:ext cx="7324024" cy="45243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  <a:defRPr/>
            </a:defPPr>
            <a:lvl1pPr lvl="0" algn="l" rtl="0" hangingPunct="0">
              <a:buClr>
                <a:srgbClr val="000000"/>
              </a:buClr>
              <a:buSzPct val="45000"/>
              <a:buFont typeface="StarSymbol"/>
              <a:buChar char=""/>
              <a:tabLst/>
              <a:defRPr lang="ru-RU" sz="2940" b="1" i="1" u="none" strike="noStrike">
                <a:ln>
                  <a:noFill/>
                </a:ln>
                <a:solidFill>
                  <a:srgbClr val="FF9966"/>
                </a:solidFill>
                <a:latin typeface="Albany" pitchFamily="34"/>
                <a:cs typeface="Tahoma" pitchFamily="2"/>
              </a:defRPr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  <a:defRPr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  <a:defRPr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  <a:defRPr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  <a:defRPr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  <a:defRPr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  <a:defRPr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  <a:defRPr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  <a:defRPr/>
            </a:lvl9pPr>
          </a:lstStyle>
          <a:p>
            <a:pPr>
              <a:buFont typeface="StarSymbol"/>
              <a:buNone/>
              <a:defRPr/>
            </a:pPr>
            <a:r>
              <a:rPr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Прочти! Запомни!</a:t>
            </a:r>
          </a:p>
        </p:txBody>
      </p:sp>
    </p:spTree>
    <p:extLst>
      <p:ext uri="{BB962C8B-B14F-4D97-AF65-F5344CB8AC3E}">
        <p14:creationId xmlns:p14="http://schemas.microsoft.com/office/powerpoint/2010/main" val="3388328566"/>
      </p:ext>
    </p:extLst>
  </p:cSld>
  <p:clrMapOvr>
    <a:masterClrMapping/>
  </p:clrMapOvr>
  <p:transition spd="slow" advTm="8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914400" y="836613"/>
            <a:ext cx="8229600" cy="1368425"/>
          </a:xfrm>
        </p:spPr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buFont typeface="StarSymbol"/>
              <a:buNone/>
              <a:defRPr/>
            </a:pPr>
            <a:r>
              <a:rPr sz="294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Этот </a:t>
            </a:r>
            <a:r>
              <a:rPr sz="294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знак</a:t>
            </a:r>
            <a:r>
              <a:rPr sz="294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4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</a:t>
            </a:r>
            <a:r>
              <a:rPr sz="294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</a:t>
            </a:r>
            <a:r>
              <a:rPr lang="ru-RU" sz="294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</a:t>
            </a:r>
            <a:r>
              <a:rPr sz="294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ает</a:t>
            </a:r>
            <a:r>
              <a:rPr sz="294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движение </a:t>
            </a:r>
            <a:r>
              <a:rPr sz="294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</a:t>
            </a:r>
            <a:r>
              <a:rPr sz="294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294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велосипеде</a:t>
            </a:r>
            <a:r>
              <a:rPr lang="ru-RU" sz="294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sz="294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124124"/>
            <a:ext cx="4824536" cy="4353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252636" y="140074"/>
            <a:ext cx="790972" cy="1126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1259632" y="360479"/>
            <a:ext cx="4335299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StarSymbol"/>
              <a:buNone/>
              <a:defRPr/>
            </a:pP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Прочти! Запомни!</a:t>
            </a:r>
          </a:p>
        </p:txBody>
      </p:sp>
    </p:spTree>
    <p:extLst>
      <p:ext uri="{BB962C8B-B14F-4D97-AF65-F5344CB8AC3E}">
        <p14:creationId xmlns:p14="http://schemas.microsoft.com/office/powerpoint/2010/main" val="9070815"/>
      </p:ext>
    </p:extLst>
  </p:cSld>
  <p:clrMapOvr>
    <a:masterClrMapping/>
  </p:clrMapOvr>
  <p:transition spd="slow" advTm="8000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>
            <a:off x="0" y="1600200"/>
            <a:ext cx="9036496" cy="1106488"/>
          </a:xfrm>
        </p:spPr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buFont typeface="StarSymbol"/>
              <a:buNone/>
              <a:defRPr/>
            </a:pPr>
            <a:r>
              <a:rPr sz="2940" b="1" dirty="0" err="1" smtClean="0">
                <a:solidFill>
                  <a:schemeClr val="tx1"/>
                </a:solidFill>
                <a:effectLst/>
              </a:rPr>
              <a:t>Перевозить</a:t>
            </a:r>
            <a:r>
              <a:rPr sz="2940" b="1" dirty="0" smtClean="0">
                <a:solidFill>
                  <a:schemeClr val="tx1"/>
                </a:solidFill>
                <a:effectLst/>
              </a:rPr>
              <a:t> </a:t>
            </a:r>
            <a:r>
              <a:rPr sz="2940" b="1" dirty="0" err="1" smtClean="0">
                <a:solidFill>
                  <a:schemeClr val="tx1"/>
                </a:solidFill>
                <a:effectLst/>
              </a:rPr>
              <a:t>пассажир</a:t>
            </a:r>
            <a:r>
              <a:rPr lang="ru-RU" sz="2940" b="1" dirty="0" err="1" smtClean="0">
                <a:solidFill>
                  <a:schemeClr val="tx1"/>
                </a:solidFill>
                <a:effectLst/>
              </a:rPr>
              <a:t>ов</a:t>
            </a:r>
            <a:r>
              <a:rPr sz="2940" b="1" dirty="0" smtClean="0">
                <a:solidFill>
                  <a:schemeClr val="tx1"/>
                </a:solidFill>
                <a:effectLst/>
              </a:rPr>
              <a:t> на раме </a:t>
            </a:r>
            <a:r>
              <a:rPr sz="2940" b="1" dirty="0" err="1" smtClean="0">
                <a:solidFill>
                  <a:schemeClr val="tx1"/>
                </a:solidFill>
                <a:effectLst/>
              </a:rPr>
              <a:t>велосипеда</a:t>
            </a:r>
            <a:r>
              <a:rPr sz="2940" b="1" dirty="0" smtClean="0">
                <a:solidFill>
                  <a:schemeClr val="tx1"/>
                </a:solidFill>
                <a:effectLst/>
              </a:rPr>
              <a:t> </a:t>
            </a:r>
            <a:r>
              <a:rPr sz="2940" b="1" dirty="0" err="1" smtClean="0">
                <a:solidFill>
                  <a:schemeClr val="tx1"/>
                </a:solidFill>
                <a:effectLst/>
              </a:rPr>
              <a:t>нельзя</a:t>
            </a:r>
            <a:r>
              <a:rPr lang="ru-RU" sz="2940" b="1" dirty="0" smtClean="0">
                <a:solidFill>
                  <a:schemeClr val="tx1"/>
                </a:solidFill>
                <a:effectLst/>
              </a:rPr>
              <a:t>!</a:t>
            </a:r>
            <a:endParaRPr sz="2940" b="1" dirty="0" smtClean="0">
              <a:solidFill>
                <a:schemeClr val="tx1"/>
              </a:solidFill>
              <a:effectLst/>
            </a:endParaRPr>
          </a:p>
        </p:txBody>
      </p:sp>
      <p:pic>
        <p:nvPicPr>
          <p:cNvPr id="7172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852936"/>
            <a:ext cx="6216450" cy="3610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252636" y="140074"/>
            <a:ext cx="790972" cy="1126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403648" y="327364"/>
            <a:ext cx="7228122" cy="45243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>
            <a:spAutoFit/>
          </a:bodyPr>
          <a:lstStyle>
            <a:defPPr lvl="0">
              <a:buClr>
                <a:srgbClr val="000000"/>
              </a:buClr>
              <a:buSzPct val="45000"/>
              <a:buFont typeface="StarSymbol"/>
              <a:buNone/>
              <a:defRPr/>
            </a:defPPr>
            <a:lvl1pPr lvl="0" algn="l" rtl="0" hangingPunct="0">
              <a:buClr>
                <a:srgbClr val="000000"/>
              </a:buClr>
              <a:buSzPct val="45000"/>
              <a:buFont typeface="StarSymbol"/>
              <a:buChar char=""/>
              <a:tabLst/>
              <a:defRPr lang="ru-RU" sz="2940" b="1" i="1" u="none" strike="noStrike">
                <a:ln>
                  <a:noFill/>
                </a:ln>
                <a:solidFill>
                  <a:srgbClr val="FF9966"/>
                </a:solidFill>
                <a:latin typeface="Albany" pitchFamily="34"/>
                <a:cs typeface="Tahoma" pitchFamily="2"/>
              </a:defRPr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  <a:defRPr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  <a:defRPr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  <a:defRPr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  <a:defRPr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  <a:defRPr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  <a:defRPr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  <a:defRPr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  <a:defRPr/>
            </a:lvl9pPr>
          </a:lstStyle>
          <a:p>
            <a:pPr>
              <a:buFont typeface="StarSymbol"/>
              <a:buNone/>
              <a:defRPr/>
            </a:pPr>
            <a:r>
              <a:rPr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Прочти! Запомни!</a:t>
            </a:r>
          </a:p>
        </p:txBody>
      </p:sp>
    </p:spTree>
    <p:extLst>
      <p:ext uri="{BB962C8B-B14F-4D97-AF65-F5344CB8AC3E}">
        <p14:creationId xmlns:p14="http://schemas.microsoft.com/office/powerpoint/2010/main" val="2752783648"/>
      </p:ext>
    </p:extLst>
  </p:cSld>
  <p:clrMapOvr>
    <a:masterClrMapping/>
  </p:clrMapOvr>
  <p:transition spd="slow" advTm="8000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 noGrp="1"/>
          </p:cNvSpPr>
          <p:nvPr>
            <p:ph type="title" idx="4294967295"/>
          </p:nvPr>
        </p:nvSpPr>
        <p:spPr>
          <a:xfrm rot="10200">
            <a:off x="392160" y="780691"/>
            <a:ext cx="8748712" cy="2120900"/>
          </a:xfrm>
        </p:spPr>
        <p:txBody>
          <a:bodyPr/>
          <a:lstStyle>
            <a:defPPr lvl="0">
              <a:buClr>
                <a:srgbClr val="000000"/>
              </a:buClr>
              <a:buSzPct val="45000"/>
              <a:buFont typeface="StarSymbol"/>
              <a:buNone/>
            </a:defPPr>
            <a:lvl1pPr lvl="0">
              <a:buClr>
                <a:srgbClr val="000000"/>
              </a:buClr>
              <a:buSzPct val="45000"/>
              <a:buFont typeface="StarSymbol"/>
              <a:buChar char=""/>
            </a:lvl1pPr>
            <a:lvl2pPr lvl="1">
              <a:buClr>
                <a:srgbClr val="000000"/>
              </a:buClr>
              <a:buSzPct val="45000"/>
              <a:buFont typeface="StarSymbol"/>
              <a:buChar char=""/>
            </a:lvl2pPr>
            <a:lvl3pPr lvl="2">
              <a:buClr>
                <a:srgbClr val="000000"/>
              </a:buClr>
              <a:buSzPct val="45000"/>
              <a:buFont typeface="StarSymbol"/>
              <a:buChar char=""/>
            </a:lvl3pPr>
            <a:lvl4pPr lvl="3">
              <a:buClr>
                <a:srgbClr val="000000"/>
              </a:buClr>
              <a:buSzPct val="45000"/>
              <a:buFont typeface="StarSymbol"/>
              <a:buChar char=""/>
            </a:lvl4pPr>
            <a:lvl5pPr lvl="4">
              <a:buClr>
                <a:srgbClr val="000000"/>
              </a:buClr>
              <a:buSzPct val="45000"/>
              <a:buFont typeface="StarSymbol"/>
              <a:buChar char=""/>
            </a:lvl5pPr>
            <a:lvl6pPr lvl="5">
              <a:buClr>
                <a:srgbClr val="000000"/>
              </a:buClr>
              <a:buSzPct val="45000"/>
              <a:buFont typeface="StarSymbol"/>
              <a:buChar char=""/>
            </a:lvl6pPr>
            <a:lvl7pPr lvl="6">
              <a:buClr>
                <a:srgbClr val="000000"/>
              </a:buClr>
              <a:buSzPct val="45000"/>
              <a:buFont typeface="StarSymbol"/>
              <a:buChar char=""/>
            </a:lvl7pPr>
            <a:lvl8pPr lvl="7">
              <a:buClr>
                <a:srgbClr val="000000"/>
              </a:buClr>
              <a:buSzPct val="45000"/>
              <a:buFont typeface="StarSymbol"/>
              <a:buChar char=""/>
            </a:lvl8pPr>
            <a:lvl9pPr lvl="8">
              <a:buClr>
                <a:srgbClr val="000000"/>
              </a:buClr>
              <a:buSzPct val="45000"/>
              <a:buFont typeface="StarSymbol"/>
              <a:buChar char=""/>
            </a:lvl9pPr>
          </a:lstStyle>
          <a:p>
            <a:pPr eaLnBrk="1" fontAlgn="auto">
              <a:spcBef>
                <a:spcPts val="0"/>
              </a:spcBef>
              <a:spcAft>
                <a:spcPts val="0"/>
              </a:spcAft>
              <a:buFont typeface="StarSymbol"/>
              <a:buNone/>
              <a:defRPr/>
            </a:pPr>
            <a:r>
              <a:rPr sz="294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Выезжая на велосипеде на городские магистрали, будьте всегда собраны и внимательны, чтобы быть готовым к любым дорожным неожиданностям.</a:t>
            </a:r>
          </a:p>
        </p:txBody>
      </p:sp>
      <p:pic>
        <p:nvPicPr>
          <p:cNvPr id="8196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786" y="2852936"/>
            <a:ext cx="6504982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lum/>
            <a:alphaModFix/>
          </a:blip>
          <a:srcRect/>
          <a:stretch>
            <a:fillRect/>
          </a:stretch>
        </p:blipFill>
        <p:spPr>
          <a:xfrm>
            <a:off x="180628" y="140074"/>
            <a:ext cx="790972" cy="11263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004301" y="244497"/>
            <a:ext cx="7112996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buFont typeface="StarSymbol"/>
              <a:buNone/>
              <a:defRPr/>
            </a:pPr>
            <a:r>
              <a:rPr 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Прочти! Запомни!</a:t>
            </a:r>
          </a:p>
        </p:txBody>
      </p:sp>
    </p:spTree>
    <p:extLst>
      <p:ext uri="{BB962C8B-B14F-4D97-AF65-F5344CB8AC3E}">
        <p14:creationId xmlns:p14="http://schemas.microsoft.com/office/powerpoint/2010/main" val="2436189370"/>
      </p:ext>
    </p:extLst>
  </p:cSld>
  <p:clrMapOvr>
    <a:masterClrMapping/>
  </p:clrMapOvr>
  <p:transition spd="slow" advTm="8000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кстура">
  <a:themeElements>
    <a:clrScheme name="Текстура 8">
      <a:dk1>
        <a:srgbClr val="000000"/>
      </a:dk1>
      <a:lt1>
        <a:srgbClr val="DCE8F4"/>
      </a:lt1>
      <a:dk2>
        <a:srgbClr val="7B9CB5"/>
      </a:dk2>
      <a:lt2>
        <a:srgbClr val="969696"/>
      </a:lt2>
      <a:accent1>
        <a:srgbClr val="FFFFFF"/>
      </a:accent1>
      <a:accent2>
        <a:srgbClr val="00BAB6"/>
      </a:accent2>
      <a:accent3>
        <a:srgbClr val="EBF2F8"/>
      </a:accent3>
      <a:accent4>
        <a:srgbClr val="000000"/>
      </a:accent4>
      <a:accent5>
        <a:srgbClr val="FFFFFF"/>
      </a:accent5>
      <a:accent6>
        <a:srgbClr val="00A8A5"/>
      </a:accent6>
      <a:hlink>
        <a:srgbClr val="8A8AD8"/>
      </a:hlink>
      <a:folHlink>
        <a:srgbClr val="242492"/>
      </a:folHlink>
    </a:clrScheme>
    <a:fontScheme name="Тексту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Pct val="70000"/>
          <a:buFont typeface="Wingdings" pitchFamily="2" charset="2"/>
          <a:buChar char="n"/>
          <a:tabLst/>
          <a:defRPr kumimoji="0" lang="ru-RU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hlink"/>
          </a:buClr>
          <a:buSzPct val="70000"/>
          <a:buFont typeface="Wingdings" pitchFamily="2" charset="2"/>
          <a:buChar char="n"/>
          <a:tabLst/>
          <a:defRPr kumimoji="0" lang="ru-RU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Garamond" pitchFamily="18" charset="0"/>
          </a:defRPr>
        </a:defPPr>
      </a:lstStyle>
    </a:lnDef>
  </a:objectDefaults>
  <a:extraClrSchemeLst>
    <a:extraClrScheme>
      <a:clrScheme name="Текстура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кстура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376</TotalTime>
  <Words>525</Words>
  <Application>Microsoft Office PowerPoint</Application>
  <PresentationFormat>Экран (4:3)</PresentationFormat>
  <Paragraphs>71</Paragraphs>
  <Slides>33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3" baseType="lpstr">
      <vt:lpstr>Microsoft YaHei</vt:lpstr>
      <vt:lpstr>Albany</vt:lpstr>
      <vt:lpstr>Arial</vt:lpstr>
      <vt:lpstr>Calibri</vt:lpstr>
      <vt:lpstr>StarSymbol</vt:lpstr>
      <vt:lpstr>Tahoma</vt:lpstr>
      <vt:lpstr>Thorndale</vt:lpstr>
      <vt:lpstr>Times New Roman</vt:lpstr>
      <vt:lpstr>Wingdings</vt:lpstr>
      <vt:lpstr>Текстура</vt:lpstr>
      <vt:lpstr>Правила безопасности  в дни весенних каникул</vt:lpstr>
      <vt:lpstr>     </vt:lpstr>
      <vt:lpstr>Правила дорожного движения должен знать каждый человек. Они очень важны. Ведь эти правила помогают нам сохранить самое главное - ЖИЗНЬ!!!</vt:lpstr>
      <vt:lpstr>Я НА УЛИЦЕ</vt:lpstr>
      <vt:lpstr>Выезжать на велосипеде на проезжую часть дороги разрешается с 14 лет.</vt:lpstr>
      <vt:lpstr>Светофора цвет зелёный нам приветливо горит.  Означает: путь открыт.</vt:lpstr>
      <vt:lpstr>Этот знак разрешает движение на велосипеде.</vt:lpstr>
      <vt:lpstr>Перевозить пассажиров на раме велосипеда нельзя!</vt:lpstr>
      <vt:lpstr>Выезжая на велосипеде на городские магистрали, будьте всегда собраны и внимательны, чтобы быть готовым к любым дорожным неожиданностям.</vt:lpstr>
      <vt:lpstr>Если велосипедная дорожка пересекает дорогу, по которой движутся другие транспортные средства, велосипедист обязан уступить им дорогу.</vt:lpstr>
      <vt:lpstr>          Нельзя играть на проезжей части.</vt:lpstr>
      <vt:lpstr>Не перебегайте дорогу перед близко идущим транспортом - это опасно для жизни!</vt:lpstr>
      <vt:lpstr>Будьте особенно осторожны при переходе  железнодорожных путей и во время ожидания поезда на платформе.</vt:lpstr>
      <vt:lpstr>Если вы ждёте автобус, троллейбус или трамвай, не выходите на проезжую часть, ожидайте их только на тротуаре или на остановке.</vt:lpstr>
      <vt:lpstr>Троллейбус и автобус обходите только сзади, а трамвай спереди.</vt:lpstr>
      <vt:lpstr>Если не успел закончить переход улицы, надо переждать транспортный поток на островке безопасности, а если его нет — на середине проезжей части.</vt:lpstr>
      <vt:lpstr>Долг вежливого культурного человека, а таким должен быть каждый школьник, помогать пожилым людям при переходе улицы.</vt:lpstr>
      <vt:lpstr>Презентация PowerPoint</vt:lpstr>
      <vt:lpstr>Презентация PowerPoint</vt:lpstr>
      <vt:lpstr>Весенний лед не трещит,  а проваливается, превращаясь  в ледяную кашицу.</vt:lpstr>
      <vt:lpstr>Под воздействием солнечных лучей лед быстро подтаивает.. С каждым днем он становится все более пористым, рыхлым и слабым. Передвижение по такому льду связано с большой опасностью.</vt:lpstr>
      <vt:lpstr>Помните, что весенний лед – капкан для вступившего на него! </vt:lpstr>
      <vt:lpstr>Нельзя играть на льду в период вскрытия рек. Прыгать с льдины на льдину, удаляться от берега очень опасно!</vt:lpstr>
      <vt:lpstr>Правила поведения на льду водоёмов весной.</vt:lpstr>
      <vt:lpstr>Презентация PowerPoint</vt:lpstr>
      <vt:lpstr>Презентация PowerPoint</vt:lpstr>
      <vt:lpstr>Презентация PowerPoint</vt:lpstr>
      <vt:lpstr>Когда ты один дома</vt:lpstr>
      <vt:lpstr>Презентация PowerPoint</vt:lpstr>
      <vt:lpstr>Презентация PowerPoint</vt:lpstr>
      <vt:lpstr>Правила личной безопасности на улице.</vt:lpstr>
      <vt:lpstr>Правила  работы за компьютером</vt:lpstr>
      <vt:lpstr>Безопасных вам весенних каникул!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Осторожно, весна!</dc:title>
  <dc:creator>User</dc:creator>
  <cp:lastModifiedBy>Залифа </cp:lastModifiedBy>
  <cp:revision>39</cp:revision>
  <dcterms:created xsi:type="dcterms:W3CDTF">2014-04-10T16:45:16Z</dcterms:created>
  <dcterms:modified xsi:type="dcterms:W3CDTF">2025-03-28T05:46:51Z</dcterms:modified>
</cp:coreProperties>
</file>